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8208912" cy="355825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АНЕСТЕЗИОЛОГИЧЕСКОЕ ОБЕСПЕЧЕНИЕ ПРИ ПЛАНОВЫХ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ОПЕРАТИВНЫХ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ВМЕШАТЕЛЬСТВАХ И ПРИ ПАТОЛОГИЧЕСКИХ СОСТОЯНИЯХ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8064" y="5373216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Данников Сергей Петрович, кандидат биологических наук, доцент кафедры физиологии, хирургии и акушерства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517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712968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/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К анестезии животных с патологией сердца в зависимости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от проблемы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предъявляются следующие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требования:</a:t>
            </a:r>
          </a:p>
          <a:p>
            <a:pPr lvl="0" algn="just">
              <a:buClr>
                <a:srgbClr val="000000"/>
              </a:buClr>
              <a:buSzPts val="1100"/>
              <a:tabLst>
                <a:tab pos="431800" algn="l"/>
              </a:tabLst>
            </a:pPr>
            <a:endParaRPr lang="ru-RU" sz="2000" b="1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предупреждать тахикардию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Сердечная мышца в диастоле должна быть обеспечена кровью. При короткой диастоле может возникнуть гипоксия сердечной мышцы. Кроме того, из-за тахикар­дии не обеспечивается полноценное наполнение желудочков; 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брадикардия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до определенной степени может переноситься лучше. В случае, если она сопровождается падением АД, ее необхо­димо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устранить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нарушение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сократительной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способности сердечной мышцы и связанное с этим снижение сердечного выброса необходимо по возможности держать на минимальном уровне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избегать </a:t>
            </a:r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повышения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периферического сопротивления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так как при этом увеличивается нагрузка на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сердце;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избегать гип- и </a:t>
            </a:r>
            <a:r>
              <a:rPr lang="ru-RU" sz="20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гипероволемии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минимизировать стресс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>
              <a:buFontTx/>
              <a:buChar char="-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2780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6264696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Термин сердечно-сосудистая недостаточность является собирательным. В анестезиологии принято подразделять патологии сердца на заболевания с «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увеличенным объемом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и «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повышением давления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323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Недостаточность митрального клапана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r>
              <a:rPr lang="ru-RU" b="1" dirty="0" smtClean="0"/>
              <a:t>Избегать брадикардии (перегрузка объема в левом предсердии);</a:t>
            </a:r>
          </a:p>
          <a:p>
            <a:r>
              <a:rPr lang="ru-RU" b="1" dirty="0" smtClean="0"/>
              <a:t>Уменьшить периферическое сопротивление;</a:t>
            </a:r>
          </a:p>
          <a:p>
            <a:r>
              <a:rPr lang="ru-RU" b="1" dirty="0" smtClean="0"/>
              <a:t>Незначительно повысить ЧСС (увеличить минутный объем);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014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Дилятационная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кардиомиопатия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Предотвратить снижение сократимости;</a:t>
            </a:r>
          </a:p>
          <a:p>
            <a:r>
              <a:rPr lang="ru-RU" b="1" dirty="0" smtClean="0"/>
              <a:t>Уменьшить вероятность появления тахикардии;</a:t>
            </a:r>
          </a:p>
          <a:p>
            <a:r>
              <a:rPr lang="ru-RU" b="1" dirty="0" smtClean="0"/>
              <a:t>Исключить возможность брадикардии;</a:t>
            </a:r>
          </a:p>
          <a:p>
            <a:r>
              <a:rPr lang="ru-RU" b="1" dirty="0" smtClean="0"/>
              <a:t>Минимизировать стресс.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6878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Гипертрофическая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кардиомиопатия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Необходимо избегать всех возможных причин повышения частоты сердечных сокращений и сократимость (стресс, позитивный инотропный эффект)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2076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Животные с анемией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r>
              <a:rPr lang="ru-RU" b="1" dirty="0" smtClean="0"/>
              <a:t>Обеспечить адекватную </a:t>
            </a:r>
            <a:r>
              <a:rPr lang="ru-RU" b="1" dirty="0" err="1" smtClean="0"/>
              <a:t>гипероксигенацию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Минимальный уровень хирургической стадии наркоза;</a:t>
            </a:r>
          </a:p>
          <a:p>
            <a:r>
              <a:rPr lang="ru-RU" b="1" dirty="0" smtClean="0"/>
              <a:t>Полностью и своевременно возмещать кровопотерю;</a:t>
            </a:r>
            <a:endParaRPr lang="ru-RU" b="1" dirty="0"/>
          </a:p>
          <a:p>
            <a:r>
              <a:rPr lang="ru-RU" b="1" dirty="0" smtClean="0"/>
              <a:t>После наркоза уровень гематокрита падает на 3-5% (не зависимо от кровопотери).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2130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272231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Анестезиологическое обеспечение животных с заболеваниями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дыхательной системы</a:t>
            </a:r>
            <a:endParaRPr lang="ru-RU" dirty="0"/>
          </a:p>
        </p:txBody>
      </p:sp>
      <p:pic>
        <p:nvPicPr>
          <p:cNvPr id="1026" name="Picture 2" descr="ÐÐ°ÑÑÐ¸Ð½ÐºÐ¸ Ð¿Ð¾ Ð·Ð°Ð¿ÑÐ¾ÑÑ Ð·Ð°Ð±Ð¾Ð»ÐµÐ²Ð°Ð½Ð¸Ñ Ð»ÐµÐ³ÐºÐ¸Ñ Ð¸ ÑÑÐ°ÑÐµÐ¸ ÑÐ¾Ð±Ð°Ð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01008"/>
            <a:ext cx="3397678" cy="226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ÐÐ°ÑÑÐ¸Ð½ÐºÐ¸ Ð¿Ð¾ Ð·Ð°Ð¿ÑÐ¾ÑÑ Ð·Ð°Ð±Ð¾Ð»ÐµÐ²Ð°Ð½Ð¸Ñ Ð»ÐµÐ³ÐºÐ¸Ñ ÐºÐ¾ÑÐµÐº ÑÐµÐ½ÑÐ³ÐµÐ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973" y="3499563"/>
            <a:ext cx="4564827" cy="226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73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692696"/>
            <a:ext cx="36107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Заболевания верхних дыхательных путей:</a:t>
            </a:r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Стеноз носовой полости;</a:t>
            </a:r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Длинная небная занавеска;</a:t>
            </a:r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Гипоплазия трахеи;</a:t>
            </a:r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Коллапс трахеи;</a:t>
            </a:r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Паралич гортани.</a:t>
            </a:r>
            <a:endParaRPr lang="ru-RU" sz="28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139952" y="694402"/>
            <a:ext cx="48245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Заболевания нижних дыхательных путей:</a:t>
            </a:r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Ушиб легкого;</a:t>
            </a:r>
            <a:endParaRPr lang="ru-RU" sz="2800" b="1" i="1" dirty="0"/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Отек легких;</a:t>
            </a:r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Пневмонии/Склероз;</a:t>
            </a:r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Ателектаз;</a:t>
            </a:r>
          </a:p>
          <a:p>
            <a:pPr marL="285750" indent="-285750">
              <a:buFontTx/>
              <a:buChar char="-"/>
            </a:pPr>
            <a:r>
              <a:rPr lang="ru-RU" sz="2800" b="1" i="1" dirty="0" smtClean="0"/>
              <a:t>Нарушения экскурсии грудной клетки (</a:t>
            </a:r>
            <a:r>
              <a:rPr lang="ru-RU" sz="2800" b="1" i="1" dirty="0" err="1" smtClean="0"/>
              <a:t>пневмо</a:t>
            </a:r>
            <a:r>
              <a:rPr lang="ru-RU" sz="2800" b="1" i="1" dirty="0" smtClean="0"/>
              <a:t>-, </a:t>
            </a:r>
            <a:r>
              <a:rPr lang="ru-RU" sz="2800" b="1" i="1" dirty="0" err="1" smtClean="0"/>
              <a:t>гидро</a:t>
            </a:r>
            <a:r>
              <a:rPr lang="ru-RU" sz="2800" b="1" i="1" dirty="0" smtClean="0"/>
              <a:t>-,</a:t>
            </a:r>
            <a:r>
              <a:rPr lang="ru-RU" sz="2800" b="1" i="1" dirty="0" err="1" smtClean="0"/>
              <a:t>пио</a:t>
            </a:r>
            <a:r>
              <a:rPr lang="ru-RU" sz="2800" b="1" i="1" dirty="0" smtClean="0"/>
              <a:t>-, гемо-, </a:t>
            </a:r>
            <a:r>
              <a:rPr lang="ru-RU" sz="2800" b="1" i="1" dirty="0" err="1" smtClean="0"/>
              <a:t>хтлоторакс</a:t>
            </a:r>
            <a:r>
              <a:rPr lang="ru-RU" sz="2800" b="1" i="1" dirty="0" smtClean="0"/>
              <a:t>, диафрагмальная грыжа, переломы ребер).</a:t>
            </a:r>
          </a:p>
        </p:txBody>
      </p:sp>
    </p:spTree>
    <p:extLst>
      <p:ext uri="{BB962C8B-B14F-4D97-AF65-F5344CB8AC3E}">
        <p14:creationId xmlns:p14="http://schemas.microsoft.com/office/powerpoint/2010/main" val="69996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проведения анестезии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616624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При возможности отложить операцию (ушиб легкого, пневмония, отек легких);</a:t>
            </a:r>
          </a:p>
          <a:p>
            <a:r>
              <a:rPr lang="ru-RU" b="1" dirty="0" smtClean="0"/>
              <a:t>Дренирование грудной полости при риске нарастания пневмоторакса;</a:t>
            </a:r>
          </a:p>
          <a:p>
            <a:r>
              <a:rPr lang="ru-RU" b="1" dirty="0" smtClean="0"/>
              <a:t>Удаление жидкости (медленно) при ее скоплении в грудной полости;</a:t>
            </a:r>
          </a:p>
          <a:p>
            <a:r>
              <a:rPr lang="ru-RU" b="1" dirty="0" smtClean="0"/>
              <a:t>Обязательная ИВЛ при открытой грудной клетке;</a:t>
            </a:r>
          </a:p>
          <a:p>
            <a:r>
              <a:rPr lang="ru-RU" b="1" dirty="0" smtClean="0"/>
              <a:t>Отсутствие стресса;</a:t>
            </a:r>
          </a:p>
          <a:p>
            <a:r>
              <a:rPr lang="ru-RU" b="1" dirty="0" smtClean="0"/>
              <a:t>Предварительная </a:t>
            </a:r>
            <a:r>
              <a:rPr lang="ru-RU" b="1" dirty="0" err="1" smtClean="0"/>
              <a:t>оксигенация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Быстрая потеря сознания для своевременной  интубации;</a:t>
            </a:r>
          </a:p>
          <a:p>
            <a:r>
              <a:rPr lang="ru-RU" b="1" dirty="0" smtClean="0"/>
              <a:t>При повреждении лёгких не проводят ингаляционный наркоз.</a:t>
            </a:r>
          </a:p>
        </p:txBody>
      </p:sp>
    </p:spTree>
    <p:extLst>
      <p:ext uri="{BB962C8B-B14F-4D97-AF65-F5344CB8AC3E}">
        <p14:creationId xmlns:p14="http://schemas.microsoft.com/office/powerpoint/2010/main" val="79077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417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Анестезия при операциях на органах брюшной полости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1340768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Наиболее оптимальным является комбинированный </a:t>
            </a:r>
            <a:r>
              <a:rPr lang="ru-RU" b="1" dirty="0" smtClean="0"/>
              <a:t>ингаляционный </a:t>
            </a:r>
            <a:r>
              <a:rPr lang="ru-RU" b="1" dirty="0"/>
              <a:t>наркоз, что позволяет достичь III</a:t>
            </a:r>
            <a:r>
              <a:rPr lang="ru-RU" b="1" baseline="-25000" dirty="0"/>
              <a:t>2</a:t>
            </a:r>
            <a:r>
              <a:rPr lang="ru-RU" b="1" dirty="0"/>
              <a:t>—III</a:t>
            </a:r>
            <a:r>
              <a:rPr lang="ru-RU" b="1" baseline="-25000" dirty="0"/>
              <a:t>3</a:t>
            </a:r>
            <a:r>
              <a:rPr lang="ru-RU" b="1" dirty="0"/>
              <a:t> уровня анестезии, вполне достаточного для проведения операций любой сложности на органах брюшной полости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2348880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1. Предоперационная коррекция гомеостаза</a:t>
            </a:r>
            <a:r>
              <a:rPr lang="ru-RU" sz="2000" b="1" dirty="0"/>
              <a:t>;</a:t>
            </a:r>
            <a:endParaRPr lang="ru-RU" sz="2000" b="1" dirty="0" smtClean="0"/>
          </a:p>
          <a:p>
            <a:r>
              <a:rPr lang="ru-RU" sz="2000" b="1" dirty="0" smtClean="0"/>
              <a:t>2. При </a:t>
            </a:r>
            <a:r>
              <a:rPr lang="ru-RU" sz="2000" b="1" dirty="0"/>
              <a:t>циррозе печени, желтухе отмечается повышенная </a:t>
            </a:r>
            <a:r>
              <a:rPr lang="ru-RU" sz="2000" b="1" dirty="0" smtClean="0"/>
              <a:t>кровоточивость;</a:t>
            </a:r>
          </a:p>
          <a:p>
            <a:r>
              <a:rPr lang="ru-RU" sz="2000" b="1" dirty="0" smtClean="0"/>
              <a:t>3. </a:t>
            </a:r>
            <a:r>
              <a:rPr lang="ru-RU" sz="2000" b="1" dirty="0"/>
              <a:t>При операциях по поводу стеноза привратника, </a:t>
            </a:r>
            <a:r>
              <a:rPr lang="ru-RU" sz="2000" b="1" dirty="0" err="1"/>
              <a:t>ахалазии</a:t>
            </a:r>
            <a:r>
              <a:rPr lang="ru-RU" sz="2000" b="1" dirty="0"/>
              <a:t>, дивертикулах </a:t>
            </a:r>
            <a:r>
              <a:rPr lang="ru-RU" sz="2000" b="1" dirty="0" smtClean="0"/>
              <a:t>пищевода - повышается опасность развития </a:t>
            </a:r>
            <a:r>
              <a:rPr lang="ru-RU" sz="2000" b="1" dirty="0"/>
              <a:t>аспирационного </a:t>
            </a:r>
            <a:r>
              <a:rPr lang="ru-RU" sz="2000" b="1" dirty="0" smtClean="0"/>
              <a:t>синдрома;</a:t>
            </a:r>
          </a:p>
          <a:p>
            <a:r>
              <a:rPr lang="ru-RU" sz="2000" b="1" dirty="0" smtClean="0"/>
              <a:t>4.</a:t>
            </a:r>
            <a:r>
              <a:rPr lang="ru-RU" sz="2000" b="1" dirty="0"/>
              <a:t> Удаление больших по объему опухолей из брюшной полости должно производиться медленно, </a:t>
            </a:r>
            <a:r>
              <a:rPr lang="ru-RU" sz="2000" b="1" dirty="0" smtClean="0"/>
              <a:t>поэтапно</a:t>
            </a:r>
            <a:r>
              <a:rPr lang="ru-RU" sz="2000" b="1" dirty="0"/>
              <a:t>, под контролем показателей </a:t>
            </a:r>
            <a:r>
              <a:rPr lang="ru-RU" sz="2000" b="1" dirty="0" smtClean="0"/>
              <a:t>гемодинамики (+ моделировать давление после операции), при обширных грыжах наоборот;</a:t>
            </a:r>
          </a:p>
          <a:p>
            <a:r>
              <a:rPr lang="ru-RU" sz="2000" b="1" dirty="0" smtClean="0"/>
              <a:t>5. При урологических и гинекологических операциях обезболивание предпочтительней посредством </a:t>
            </a:r>
            <a:r>
              <a:rPr lang="ru-RU" sz="2000" b="1" dirty="0" err="1" smtClean="0"/>
              <a:t>эпидуральной</a:t>
            </a:r>
            <a:r>
              <a:rPr lang="ru-RU" sz="2000" b="1" dirty="0" smtClean="0"/>
              <a:t> анестезии.</a:t>
            </a:r>
          </a:p>
        </p:txBody>
      </p:sp>
    </p:spTree>
    <p:extLst>
      <p:ext uri="{BB962C8B-B14F-4D97-AF65-F5344CB8AC3E}">
        <p14:creationId xmlns:p14="http://schemas.microsoft.com/office/powerpoint/2010/main" val="105361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Анестезия при операциях на органах грудной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клетки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9684" y="2264098"/>
            <a:ext cx="8188648" cy="4333254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err="1"/>
              <a:t>Премедикация</a:t>
            </a:r>
            <a:r>
              <a:rPr lang="ru-RU" b="1" dirty="0"/>
              <a:t> выполняется по обычной схеме, с обязательным применением </a:t>
            </a:r>
            <a:r>
              <a:rPr lang="ru-RU" b="1" dirty="0" smtClean="0"/>
              <a:t>атропина;</a:t>
            </a:r>
          </a:p>
          <a:p>
            <a:r>
              <a:rPr lang="ru-RU" b="1" dirty="0"/>
              <a:t>Введение в наркоз лучше всего осуществлять </a:t>
            </a:r>
            <a:r>
              <a:rPr lang="ru-RU" b="1" dirty="0" err="1"/>
              <a:t>гексеналом</a:t>
            </a:r>
            <a:r>
              <a:rPr lang="ru-RU" b="1" dirty="0"/>
              <a:t> или </a:t>
            </a:r>
            <a:r>
              <a:rPr lang="ru-RU" b="1" dirty="0" err="1" smtClean="0"/>
              <a:t>тиопенталом</a:t>
            </a:r>
            <a:r>
              <a:rPr lang="ru-RU" b="1" dirty="0" smtClean="0"/>
              <a:t>;</a:t>
            </a:r>
          </a:p>
          <a:p>
            <a:r>
              <a:rPr lang="ru-RU" b="1" dirty="0"/>
              <a:t>При необходимости выполнения операции в условиях </a:t>
            </a:r>
            <a:r>
              <a:rPr lang="ru-RU" b="1" dirty="0" err="1"/>
              <a:t>коллабированного</a:t>
            </a:r>
            <a:r>
              <a:rPr lang="ru-RU" b="1" dirty="0"/>
              <a:t> легкого проводят раздельную интубацию главных </a:t>
            </a:r>
            <a:r>
              <a:rPr lang="ru-RU" b="1" dirty="0" smtClean="0"/>
              <a:t>бронхов;</a:t>
            </a:r>
          </a:p>
          <a:p>
            <a:r>
              <a:rPr lang="ru-RU" b="1" dirty="0"/>
              <a:t>Перед окончанием операции и герметизацией плевральной полости </a:t>
            </a:r>
            <a:r>
              <a:rPr lang="ru-RU" b="1" dirty="0" smtClean="0"/>
              <a:t>необходимо провести </a:t>
            </a:r>
            <a:r>
              <a:rPr lang="ru-RU" b="1" dirty="0"/>
              <a:t>принудительное раздувание легких максимально возможным объемом с целью расправления </a:t>
            </a:r>
            <a:r>
              <a:rPr lang="ru-RU" b="1" dirty="0" err="1"/>
              <a:t>коллабированного</a:t>
            </a:r>
            <a:r>
              <a:rPr lang="ru-RU" b="1" dirty="0"/>
              <a:t> легкого и вытеснения воздуха из плевральной </a:t>
            </a:r>
            <a:r>
              <a:rPr lang="ru-RU" b="1" dirty="0" smtClean="0"/>
              <a:t>полости</a:t>
            </a:r>
            <a:r>
              <a:rPr lang="ru-RU" b="1" dirty="0"/>
              <a:t>;</a:t>
            </a:r>
            <a:endParaRPr lang="ru-RU" b="1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необходимости дренирования плевральной полости дренажи должны быть герметично закрыты или поставлены на активную </a:t>
            </a:r>
            <a:r>
              <a:rPr lang="ru-RU" b="1" dirty="0" smtClean="0"/>
              <a:t>аспирацию;</a:t>
            </a:r>
          </a:p>
          <a:p>
            <a:r>
              <a:rPr lang="ru-RU" b="1" dirty="0" smtClean="0"/>
              <a:t>При внутривенной анестезии - кислородно-воздушная смесь или эфирно-воздушная смесь;</a:t>
            </a:r>
          </a:p>
          <a:p>
            <a:r>
              <a:rPr lang="ru-RU" b="1" dirty="0" smtClean="0"/>
              <a:t>При ингаляционной анестезии - смесь </a:t>
            </a:r>
            <a:r>
              <a:rPr lang="ru-RU" b="1" dirty="0"/>
              <a:t>закиси азота, кислорода и </a:t>
            </a:r>
            <a:r>
              <a:rPr lang="ru-RU" b="1" dirty="0" smtClean="0"/>
              <a:t>фторотана;</a:t>
            </a:r>
          </a:p>
          <a:p>
            <a:r>
              <a:rPr lang="ru-RU" b="1" dirty="0" smtClean="0"/>
              <a:t>При повреждении бронхов или легких ингаляционный наркоз противопоказан.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340768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Во </a:t>
            </a:r>
            <a:r>
              <a:rPr lang="ru-RU" b="1" dirty="0"/>
              <a:t>время проведения анестезии необходимо добиться адекватной </a:t>
            </a:r>
            <a:r>
              <a:rPr lang="ru-RU" b="1" dirty="0" err="1"/>
              <a:t>оксигенации</a:t>
            </a:r>
            <a:r>
              <a:rPr lang="ru-RU" b="1" dirty="0"/>
              <a:t> организма, поддержания наркоза на стадии III</a:t>
            </a:r>
            <a:r>
              <a:rPr lang="ru-RU" b="1" baseline="-25000" dirty="0"/>
              <a:t>2</a:t>
            </a:r>
            <a:r>
              <a:rPr lang="ru-RU" b="1" dirty="0"/>
              <a:t>, что обеспечивает возможность проведения хирургических манипуляций.</a:t>
            </a:r>
          </a:p>
        </p:txBody>
      </p:sp>
    </p:spTree>
    <p:extLst>
      <p:ext uri="{BB962C8B-B14F-4D97-AF65-F5344CB8AC3E}">
        <p14:creationId xmlns:p14="http://schemas.microsoft.com/office/powerpoint/2010/main" val="361384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Анестезия при травматологических операциях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9208" y="2276873"/>
            <a:ext cx="8229600" cy="4104456"/>
          </a:xfrm>
        </p:spPr>
        <p:txBody>
          <a:bodyPr>
            <a:normAutofit/>
          </a:bodyPr>
          <a:lstStyle/>
          <a:p>
            <a:r>
              <a:rPr lang="ru-RU" b="1" dirty="0" smtClean="0"/>
              <a:t>Коррекции </a:t>
            </a:r>
            <a:r>
              <a:rPr lang="ru-RU" b="1" dirty="0"/>
              <a:t>нарушений </a:t>
            </a:r>
            <a:r>
              <a:rPr lang="ru-RU" b="1" dirty="0" smtClean="0"/>
              <a:t>гомеостаза;</a:t>
            </a:r>
          </a:p>
          <a:p>
            <a:r>
              <a:rPr lang="ru-RU" b="1" dirty="0" smtClean="0"/>
              <a:t>При кратковременных операциях на тазовой конечности возможно применение </a:t>
            </a:r>
            <a:r>
              <a:rPr lang="ru-RU" b="1" dirty="0" err="1" smtClean="0"/>
              <a:t>эпидуральной</a:t>
            </a:r>
            <a:r>
              <a:rPr lang="ru-RU" b="1" dirty="0" smtClean="0"/>
              <a:t> анестезии;</a:t>
            </a:r>
          </a:p>
          <a:p>
            <a:r>
              <a:rPr lang="ru-RU" b="1" dirty="0" smtClean="0"/>
              <a:t>Сопровождаются массивной кровопотерей до 10-20% ОЦК (особенно при повторных операциях).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440372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Анестезия может проводиться комбинированными методами с сохранением спонтанного дыхания на уровне III</a:t>
            </a:r>
            <a:r>
              <a:rPr lang="ru-RU" sz="2000" b="1" baseline="-25000" dirty="0"/>
              <a:t>1-2</a:t>
            </a:r>
            <a:r>
              <a:rPr lang="ru-RU" sz="2000" b="1" dirty="0"/>
              <a:t> ;</a:t>
            </a:r>
          </a:p>
        </p:txBody>
      </p:sp>
    </p:spTree>
    <p:extLst>
      <p:ext uri="{BB962C8B-B14F-4D97-AF65-F5344CB8AC3E}">
        <p14:creationId xmlns:p14="http://schemas.microsoft.com/office/powerpoint/2010/main" val="72717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Анестезия при офтальмологических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операциях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8496944" cy="452596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Обеспечение </a:t>
            </a:r>
            <a:r>
              <a:rPr lang="ru-RU" b="1" dirty="0"/>
              <a:t>полной неподвижности глазного </a:t>
            </a:r>
            <a:r>
              <a:rPr lang="ru-RU" b="1" dirty="0" smtClean="0"/>
              <a:t>яблока;</a:t>
            </a:r>
          </a:p>
          <a:p>
            <a:r>
              <a:rPr lang="ru-RU" b="1" dirty="0"/>
              <a:t>Не используется в </a:t>
            </a:r>
            <a:r>
              <a:rPr lang="ru-RU" b="1" dirty="0" err="1"/>
              <a:t>премедикацию</a:t>
            </a:r>
            <a:r>
              <a:rPr lang="ru-RU" b="1" dirty="0"/>
              <a:t> атропин;</a:t>
            </a:r>
          </a:p>
          <a:p>
            <a:r>
              <a:rPr lang="ru-RU" b="1" dirty="0" smtClean="0"/>
              <a:t>При </a:t>
            </a:r>
            <a:r>
              <a:rPr lang="ru-RU" b="1" dirty="0"/>
              <a:t>операциях, связанных с </a:t>
            </a:r>
            <a:r>
              <a:rPr lang="ru-RU" b="1" dirty="0" err="1"/>
              <a:t>тракцией</a:t>
            </a:r>
            <a:r>
              <a:rPr lang="ru-RU" b="1" dirty="0"/>
              <a:t> глазных мышц </a:t>
            </a:r>
            <a:r>
              <a:rPr lang="ru-RU" b="1" dirty="0" smtClean="0"/>
              <a:t>(</a:t>
            </a:r>
            <a:r>
              <a:rPr lang="ru-RU" b="1" dirty="0" err="1" smtClean="0"/>
              <a:t>окулокардиальный</a:t>
            </a:r>
            <a:r>
              <a:rPr lang="ru-RU" b="1" dirty="0" smtClean="0"/>
              <a:t> рефлекс), </a:t>
            </a:r>
            <a:r>
              <a:rPr lang="ru-RU" b="1" dirty="0"/>
              <a:t>может развиться </a:t>
            </a:r>
            <a:r>
              <a:rPr lang="ru-RU" b="1" dirty="0" err="1"/>
              <a:t>окулокардиальный</a:t>
            </a:r>
            <a:r>
              <a:rPr lang="ru-RU" b="1" dirty="0"/>
              <a:t> рефлекс (замедление сердечных сокращений вплоть до остановки сердца</a:t>
            </a:r>
            <a:r>
              <a:rPr lang="ru-RU" b="1" dirty="0" smtClean="0"/>
              <a:t>);</a:t>
            </a:r>
          </a:p>
          <a:p>
            <a:r>
              <a:rPr lang="ru-RU" b="1" dirty="0" smtClean="0"/>
              <a:t>Также может развиваться </a:t>
            </a:r>
            <a:r>
              <a:rPr lang="ru-RU" b="1" dirty="0" err="1"/>
              <a:t>окулогастральный</a:t>
            </a:r>
            <a:r>
              <a:rPr lang="ru-RU" b="1" dirty="0"/>
              <a:t> (икота, рвота) или </a:t>
            </a:r>
            <a:r>
              <a:rPr lang="ru-RU" b="1" dirty="0" err="1"/>
              <a:t>окулореспираторный</a:t>
            </a:r>
            <a:r>
              <a:rPr lang="ru-RU" b="1" dirty="0"/>
              <a:t> (задержка дыхания, ларингоспазм) </a:t>
            </a:r>
            <a:r>
              <a:rPr lang="ru-RU" b="1" dirty="0" smtClean="0"/>
              <a:t>рефлекс;</a:t>
            </a:r>
          </a:p>
          <a:p>
            <a:r>
              <a:rPr lang="ru-RU" b="1" dirty="0" smtClean="0"/>
              <a:t>Возможно проведение местной </a:t>
            </a:r>
            <a:r>
              <a:rPr lang="ru-RU" b="1" dirty="0" err="1" smtClean="0"/>
              <a:t>анестезиию</a:t>
            </a:r>
            <a:r>
              <a:rPr lang="ru-RU" b="1" dirty="0"/>
              <a:t>.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04732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Анестезия у старых 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животных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72608"/>
          </a:xfrm>
        </p:spPr>
        <p:txBody>
          <a:bodyPr>
            <a:noAutofit/>
          </a:bodyPr>
          <a:lstStyle/>
          <a:p>
            <a:r>
              <a:rPr lang="ru-RU" sz="1900" b="1" dirty="0" smtClean="0"/>
              <a:t>С осторожностью массивная </a:t>
            </a:r>
            <a:r>
              <a:rPr lang="ru-RU" sz="1900" b="1" dirty="0" err="1" smtClean="0"/>
              <a:t>инфузионная</a:t>
            </a:r>
            <a:r>
              <a:rPr lang="ru-RU" sz="1900" b="1" dirty="0" smtClean="0"/>
              <a:t> терапия (изменения со стороны ССС);</a:t>
            </a:r>
          </a:p>
          <a:p>
            <a:r>
              <a:rPr lang="ru-RU" sz="1900" b="1" dirty="0"/>
              <a:t>У старых животных отмечается снижение вентиляции легких из-за уменьшения эластичности легочной </a:t>
            </a:r>
            <a:r>
              <a:rPr lang="ru-RU" sz="1900" b="1" dirty="0" smtClean="0"/>
              <a:t>ткани;</a:t>
            </a:r>
          </a:p>
          <a:p>
            <a:r>
              <a:rPr lang="ru-RU" sz="1900" b="1" dirty="0" smtClean="0"/>
              <a:t>Снижается </a:t>
            </a:r>
            <a:r>
              <a:rPr lang="ru-RU" sz="1900" b="1" dirty="0" err="1"/>
              <a:t>дезинтоксикационная</a:t>
            </a:r>
            <a:r>
              <a:rPr lang="ru-RU" sz="1900" b="1" dirty="0"/>
              <a:t> функция печени, а также концентрационная и фильтрационная функции </a:t>
            </a:r>
            <a:r>
              <a:rPr lang="ru-RU" sz="1900" b="1" dirty="0" smtClean="0"/>
              <a:t>почек, что приводит </a:t>
            </a:r>
            <a:r>
              <a:rPr lang="ru-RU" sz="1900" b="1" dirty="0"/>
              <a:t>к более длительной элиминации анестетиков из </a:t>
            </a:r>
            <a:r>
              <a:rPr lang="ru-RU" sz="1900" b="1" dirty="0" smtClean="0"/>
              <a:t>организма;</a:t>
            </a:r>
          </a:p>
          <a:p>
            <a:r>
              <a:rPr lang="ru-RU" sz="1900" b="1" dirty="0" smtClean="0"/>
              <a:t>Повышенная </a:t>
            </a:r>
            <a:r>
              <a:rPr lang="ru-RU" sz="1900" b="1" dirty="0"/>
              <a:t>чувствительность к гипоксии, </a:t>
            </a:r>
            <a:r>
              <a:rPr lang="ru-RU" sz="1900" b="1" dirty="0" err="1" smtClean="0"/>
              <a:t>гиповолемии</a:t>
            </a:r>
            <a:r>
              <a:rPr lang="ru-RU" sz="1900" b="1" dirty="0" smtClean="0"/>
              <a:t>;</a:t>
            </a:r>
          </a:p>
          <a:p>
            <a:r>
              <a:rPr lang="ru-RU" sz="1900" b="1" dirty="0"/>
              <a:t>Для </a:t>
            </a:r>
            <a:r>
              <a:rPr lang="ru-RU" sz="1900" b="1" dirty="0" err="1"/>
              <a:t>премедикации</a:t>
            </a:r>
            <a:r>
              <a:rPr lang="ru-RU" sz="1900" b="1" dirty="0"/>
              <a:t> рекомендуется снижать дозу атропина в 2-3 </a:t>
            </a:r>
            <a:r>
              <a:rPr lang="ru-RU" sz="1900" b="1" dirty="0" smtClean="0"/>
              <a:t>раза;</a:t>
            </a:r>
          </a:p>
          <a:p>
            <a:r>
              <a:rPr lang="ru-RU" sz="1900" b="1" dirty="0"/>
              <a:t>Во время операции у старых животных рекомендуют шире использовать различные виды местного </a:t>
            </a:r>
            <a:r>
              <a:rPr lang="ru-RU" sz="1900" b="1" dirty="0" smtClean="0"/>
              <a:t>обезболивания;</a:t>
            </a:r>
          </a:p>
          <a:p>
            <a:r>
              <a:rPr lang="ru-RU" sz="1900" b="1" dirty="0" smtClean="0"/>
              <a:t>В </a:t>
            </a:r>
            <a:r>
              <a:rPr lang="ru-RU" sz="1900" b="1" dirty="0"/>
              <a:t>операционной должна поддерживаться достаточно высокая температура воздуха (22-25С</a:t>
            </a:r>
            <a:r>
              <a:rPr lang="ru-RU" sz="1900" b="1" dirty="0" smtClean="0"/>
              <a:t>);</a:t>
            </a:r>
          </a:p>
          <a:p>
            <a:r>
              <a:rPr lang="ru-RU" sz="1900" b="1" dirty="0" err="1" smtClean="0"/>
              <a:t>Инфузионные</a:t>
            </a:r>
            <a:r>
              <a:rPr lang="ru-RU" sz="1900" b="1" dirty="0" smtClean="0"/>
              <a:t> </a:t>
            </a:r>
            <a:r>
              <a:rPr lang="ru-RU" sz="1900" b="1" dirty="0"/>
              <a:t>растворы должны быть подогретыми до </a:t>
            </a:r>
            <a:r>
              <a:rPr lang="ru-RU" sz="1900" b="1" dirty="0" smtClean="0"/>
              <a:t>35-38С;</a:t>
            </a:r>
          </a:p>
          <a:p>
            <a:r>
              <a:rPr lang="ru-RU" sz="1900" b="1" dirty="0" smtClean="0"/>
              <a:t>В </a:t>
            </a:r>
            <a:r>
              <a:rPr lang="ru-RU" sz="1900" b="1" dirty="0"/>
              <a:t>послеоперационном периоде таким животным должна дополнительно проводиться оксигенотерапия, следует вводить (при наличии) антидоты применявшихся анестетиков</a:t>
            </a:r>
            <a:r>
              <a:rPr lang="ru-RU" sz="1900" b="1" dirty="0" smtClean="0"/>
              <a:t>.</a:t>
            </a:r>
            <a:endParaRPr lang="ru-RU" sz="1900" b="1" dirty="0"/>
          </a:p>
        </p:txBody>
      </p:sp>
    </p:spTree>
    <p:extLst>
      <p:ext uri="{BB962C8B-B14F-4D97-AF65-F5344CB8AC3E}">
        <p14:creationId xmlns:p14="http://schemas.microsoft.com/office/powerpoint/2010/main" val="124697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93610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Анестезия у молодых животных (неонатального и педиатрического возраста)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42390"/>
            <a:ext cx="8538226" cy="4854961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Быстрая </a:t>
            </a:r>
            <a:r>
              <a:rPr lang="ru-RU" sz="1600" b="1" dirty="0"/>
              <a:t>возбудимость и истощаемость нервной системы приводят к невозможности точной дозировки </a:t>
            </a:r>
            <a:r>
              <a:rPr lang="ru-RU" sz="1600" b="1" dirty="0" smtClean="0"/>
              <a:t>анестетиков;</a:t>
            </a:r>
          </a:p>
          <a:p>
            <a:r>
              <a:rPr lang="ru-RU" sz="1600" b="1" dirty="0"/>
              <a:t>Во время ингаляционного введения анестетиков кислород должен составлять 50% газовой </a:t>
            </a:r>
            <a:r>
              <a:rPr lang="ru-RU" sz="1600" b="1" dirty="0" smtClean="0"/>
              <a:t>смеси;</a:t>
            </a:r>
          </a:p>
          <a:p>
            <a:r>
              <a:rPr lang="ru-RU" sz="1600" b="1" dirty="0"/>
              <a:t>Основная масса крови у молодых животных циркулирует во внутренних органах, периферическое кровообращение недостаточно </a:t>
            </a:r>
            <a:r>
              <a:rPr lang="ru-RU" sz="1600" b="1" dirty="0" smtClean="0"/>
              <a:t>развито;</a:t>
            </a:r>
          </a:p>
          <a:p>
            <a:r>
              <a:rPr lang="ru-RU" sz="1600" b="1" dirty="0"/>
              <a:t>Молодые животные очень чувствительны к кровопотере; так как ОЦК у них очень маленький (зависит от размеров животного), то даже небольшая по объему кровопотеря сопровождается резким нарушением </a:t>
            </a:r>
            <a:r>
              <a:rPr lang="ru-RU" sz="1600" b="1" dirty="0" smtClean="0"/>
              <a:t>гемодинамики;</a:t>
            </a:r>
          </a:p>
          <a:p>
            <a:r>
              <a:rPr lang="ru-RU" sz="1600" b="1" dirty="0"/>
              <a:t>Функциональное недоразвитие печени и почек обусловливает замедленную элиминацию анестетиков из организма, поэтому </a:t>
            </a:r>
            <a:r>
              <a:rPr lang="ru-RU" sz="1600" b="1" dirty="0" smtClean="0"/>
              <a:t>необходимо </a:t>
            </a:r>
            <a:r>
              <a:rPr lang="ru-RU" sz="1600" b="1" dirty="0"/>
              <a:t>использовать антидоты </a:t>
            </a:r>
            <a:r>
              <a:rPr lang="ru-RU" sz="1600" b="1" dirty="0" smtClean="0"/>
              <a:t>анестетиков;</a:t>
            </a:r>
          </a:p>
          <a:p>
            <a:r>
              <a:rPr lang="ru-RU" sz="1600" b="1" dirty="0" smtClean="0"/>
              <a:t>Контроль температуры тела;</a:t>
            </a:r>
          </a:p>
          <a:p>
            <a:r>
              <a:rPr lang="ru-RU" sz="1600" b="1" dirty="0" smtClean="0"/>
              <a:t>Дозы </a:t>
            </a:r>
            <a:r>
              <a:rPr lang="ru-RU" sz="1600" b="1" dirty="0"/>
              <a:t>препаратов для местной анестезии должны быть уменьшены в 3-4 раза по сравнению с таковыми для взрослых </a:t>
            </a:r>
            <a:r>
              <a:rPr lang="ru-RU" sz="1600" b="1" dirty="0" smtClean="0"/>
              <a:t>животных;</a:t>
            </a:r>
          </a:p>
          <a:p>
            <a:r>
              <a:rPr lang="ru-RU" sz="1600" b="1" dirty="0" smtClean="0"/>
              <a:t>В послеоперационном периоде </a:t>
            </a:r>
            <a:r>
              <a:rPr lang="ru-RU" sz="1600" b="1" dirty="0"/>
              <a:t>необходимо проводить коррекцию нарушений внешнего дыхания, гемодинамики, возможного развития гипогликемии, нарушений </a:t>
            </a:r>
            <a:r>
              <a:rPr lang="ru-RU" sz="1600" b="1" dirty="0" smtClean="0"/>
              <a:t>терморегуляции.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24744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Недоразвитые в функциональном отношении системы органов и ткани молодого организма обусловливают возникновение больших сложностей при проведении наркоза.</a:t>
            </a:r>
          </a:p>
        </p:txBody>
      </p:sp>
    </p:spTree>
    <p:extLst>
      <p:ext uri="{BB962C8B-B14F-4D97-AF65-F5344CB8AC3E}">
        <p14:creationId xmlns:p14="http://schemas.microsoft.com/office/powerpoint/2010/main" val="209795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6864" y="188640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Анестезиологическое обеспечение животных 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заболеваниями сердечно-сосудистой системы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ÐÐ°ÑÑÐ¸Ð½ÐºÐ¸ Ð¿Ð¾ Ð·Ð°Ð¿ÑÐ¾ÑÑ Ð±Ð¾ÑÐ°Ð»Ð»Ð¾Ð² Ð¿ÑÐ¾ÑÐ¾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37" y="2636912"/>
            <a:ext cx="4311287" cy="3285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ÐÐ°ÑÑÐ¸Ð½ÐºÐ¸ Ð¿Ð¾ Ð·Ð°Ð¿ÑÐ¾ÑÑ ÐºÐ°ÑÐ´Ð¸Ð¾Ð¼Ð¸Ð¾Ð¿Ð°ÑÐ¸Ñ Ð´Ð¸Ð»Ð°ÑÐ°ÑÐ¸Ð¾Ð½Ð½Ð°Ñ Ð³Ð¸Ð¿ÐµÑÑÑÐ¾ÑÐ¸ÑÐµÑÐºÐ°Ñ Ð¶Ð¸Ð²Ð¾ÑÐ½ÑÑ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632593"/>
            <a:ext cx="4128622" cy="3285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67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632081"/>
            <a:ext cx="842493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Животных с патологией сердца относят при проведении анесте­зии к группе риска по следующим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причинам:</a:t>
            </a:r>
          </a:p>
          <a:p>
            <a:pPr indent="266700" algn="just"/>
            <a:endParaRPr lang="ru-RU" sz="2800" b="1" dirty="0" smtClean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Минимальные ком­пенсационные резервы </a:t>
            </a:r>
            <a:r>
              <a:rPr lang="ru-RU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со стороны сердца, чтобы реагировать на угнетающее воздействие </a:t>
            </a:r>
            <a:r>
              <a:rPr lang="ru-RU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анестетиков</a:t>
            </a:r>
            <a:endParaRPr lang="ru-RU" sz="2800" b="1" dirty="0" smtClean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Чувствительны </a:t>
            </a:r>
            <a:r>
              <a:rPr lang="ru-RU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к переиз­бытку жидкости, что приводит к отеку легких и т.д</a:t>
            </a:r>
            <a:r>
              <a:rPr lang="ru-RU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endParaRPr lang="ru-RU" sz="2800" b="1" dirty="0" smtClean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У </a:t>
            </a:r>
            <a:r>
              <a:rPr lang="ru-RU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животных с патологией сердца чаще встречаются </a:t>
            </a:r>
            <a:r>
              <a:rPr lang="ru-RU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аритмии</a:t>
            </a:r>
          </a:p>
          <a:p>
            <a:pPr lvl="0" algn="just">
              <a:buClr>
                <a:srgbClr val="000000"/>
              </a:buClr>
              <a:buSzPts val="1100"/>
              <a:tabLst>
                <a:tab pos="446405" algn="l"/>
              </a:tabLst>
            </a:pPr>
            <a:endParaRPr lang="ru-RU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lvl="0" indent="-342900" algn="just">
              <a:buClr>
                <a:srgbClr val="000000"/>
              </a:buClr>
              <a:buSzPts val="1100"/>
              <a:buFont typeface="Symbol" panose="05050102010706020507" pitchFamily="18" charset="2"/>
              <a:buChar char="-"/>
              <a:tabLst>
                <a:tab pos="427355" algn="l"/>
              </a:tabLst>
            </a:pPr>
            <a:endParaRPr lang="ru-RU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80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1070</Words>
  <Application>Microsoft Office PowerPoint</Application>
  <PresentationFormat>Экран (4:3)</PresentationFormat>
  <Paragraphs>104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</vt:lpstr>
      <vt:lpstr>Symbol</vt:lpstr>
      <vt:lpstr>Тема Office</vt:lpstr>
      <vt:lpstr>АНЕСТЕЗИОЛОГИЧЕСКОЕ ОБЕСПЕЧЕНИЕ ПРИ ПЛАНОВЫХ ОПЕРАТИВНЫХ ВМЕШАТЕЛЬСТВАХ И ПРИ ПАТОЛОГИЧЕСКИХ СОСТОЯНИЯХ</vt:lpstr>
      <vt:lpstr>Анестезия при операциях на органах брюшной полости</vt:lpstr>
      <vt:lpstr>Анестезия при операциях на органах грудной клетки</vt:lpstr>
      <vt:lpstr>Анестезия при травматологических операциях</vt:lpstr>
      <vt:lpstr>Анестезия при офтальмологических операциях</vt:lpstr>
      <vt:lpstr>Анестезия у старых животных</vt:lpstr>
      <vt:lpstr>Анестезия у молодых животных (неонатального и педиатрического возраста)</vt:lpstr>
      <vt:lpstr>Презентация PowerPoint</vt:lpstr>
      <vt:lpstr>Презентация PowerPoint</vt:lpstr>
      <vt:lpstr>Презентация PowerPoint</vt:lpstr>
      <vt:lpstr>Термин сердечно-сосудистая недостаточность является собирательным. В анестезиологии принято подразделять патологии сердца на заболевания с «увеличенным объемом» и «повышением давления».</vt:lpstr>
      <vt:lpstr>Недостаточность митрального клапана</vt:lpstr>
      <vt:lpstr>Дилятационная кардиомиопатия </vt:lpstr>
      <vt:lpstr>Гипертрофическая кардиомиопатия</vt:lpstr>
      <vt:lpstr>Животные с анемией</vt:lpstr>
      <vt:lpstr>Анестезиологическое обеспечение животных с заболеваниями дыхательной системы</vt:lpstr>
      <vt:lpstr>Презентация PowerPoint</vt:lpstr>
      <vt:lpstr>Особенности проведения анестезии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ПРОВЕДЕНИЯ АНЕСТЕЗИИ ПРИ РАЗЛИЧНЫХ ПЛАНОВЫХ ОПЕРАТИВНЫХ ВМЕШАТЕЛЬСТВАХ</dc:title>
  <cp:lastModifiedBy>AS</cp:lastModifiedBy>
  <cp:revision>23</cp:revision>
  <dcterms:modified xsi:type="dcterms:W3CDTF">2019-04-28T20:29:29Z</dcterms:modified>
</cp:coreProperties>
</file>